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9" r:id="rId10"/>
    <p:sldId id="266" r:id="rId11"/>
    <p:sldId id="267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2FB0CE-6961-4278-AD64-247B43901741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FFA5702-C646-40DD-B1B8-12546C2869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7.2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Principals of Integral Evaluation:  “Integration by Parts”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Liate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We could either make u = x (algebraic) or u = e</a:t>
            </a:r>
            <a:r>
              <a:rPr lang="en-US" sz="2000" baseline="30000" dirty="0" smtClean="0"/>
              <a:t>x</a:t>
            </a:r>
            <a:r>
              <a:rPr lang="en-US" sz="2000" dirty="0" smtClean="0"/>
              <a:t> (exponential).  According to LIATE, since algebraic is earlier in the list, we should make u = x and dv = </a:t>
            </a:r>
            <a:r>
              <a:rPr lang="en-US" sz="2000" dirty="0"/>
              <a:t>e</a:t>
            </a:r>
            <a:r>
              <a:rPr lang="en-US" sz="2000" baseline="30000" dirty="0"/>
              <a:t>x</a:t>
            </a:r>
            <a:r>
              <a:rPr lang="en-US" sz="2000" dirty="0" smtClean="0"/>
              <a:t> dx.  STEP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STEP 2:  	That give us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STEP 3:  Apply the formula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3048000" cy="94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3258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2209800" cy="64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84" y="76200"/>
            <a:ext cx="7520940" cy="548640"/>
          </a:xfrm>
        </p:spPr>
        <p:txBody>
          <a:bodyPr/>
          <a:lstStyle/>
          <a:p>
            <a:r>
              <a:rPr lang="en-US" dirty="0" smtClean="0"/>
              <a:t>Repeated integration by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09600"/>
            <a:ext cx="8092440" cy="4070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It is sometimes necessary to use integration by parts more than once in the same problem: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                        </a:t>
            </a:r>
            <a:r>
              <a:rPr lang="en-US" sz="1800" dirty="0" err="1" smtClean="0"/>
              <a:t>pg</a:t>
            </a:r>
            <a:r>
              <a:rPr lang="en-US" sz="1800" dirty="0" smtClean="0"/>
              <a:t> 494 in book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                         may be easier to read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686800" cy="217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248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Up Arrow 3"/>
          <p:cNvSpPr/>
          <p:nvPr/>
        </p:nvSpPr>
        <p:spPr>
          <a:xfrm>
            <a:off x="6400800" y="4343400"/>
            <a:ext cx="533400" cy="5334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must do integration by parts more than twice, you may want to use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" y="1767840"/>
            <a:ext cx="9093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810000" y="1143000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741842" cy="548640"/>
          </a:xfrm>
        </p:spPr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pg</a:t>
            </a:r>
            <a:r>
              <a:rPr lang="en-US" dirty="0" smtClean="0"/>
              <a:t> 496 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467600" cy="49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4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 painting at the </a:t>
            </a:r>
            <a:r>
              <a:rPr lang="en-US" dirty="0" err="1" smtClean="0"/>
              <a:t>l’orangerie</a:t>
            </a:r>
            <a:r>
              <a:rPr lang="en-US" dirty="0" smtClean="0"/>
              <a:t> museum in </a:t>
            </a:r>
            <a:r>
              <a:rPr lang="en-US" dirty="0" err="1" smtClean="0"/>
              <a:t>paris</a:t>
            </a:r>
            <a:r>
              <a:rPr lang="en-US" dirty="0" smtClean="0"/>
              <a:t>, </a:t>
            </a:r>
            <a:r>
              <a:rPr lang="en-US" dirty="0" err="1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\\MVSRV66\multimedia$\dlewis\Pictures\2010\2010 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</a:t>
            </a:r>
            <a:r>
              <a:rPr lang="en-US" dirty="0" err="1" smtClean="0"/>
              <a:t>Irl</a:t>
            </a:r>
            <a:r>
              <a:rPr lang="en-US" dirty="0" smtClean="0"/>
              <a:t> </a:t>
            </a:r>
            <a:r>
              <a:rPr lang="en-US" dirty="0" err="1" smtClean="0"/>
              <a:t>Bivens</a:t>
            </a:r>
            <a:r>
              <a:rPr lang="en-US" dirty="0" smtClean="0"/>
              <a:t>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In this section we will discuss an integration technique that is  essentially an </a:t>
            </a:r>
            <a:r>
              <a:rPr lang="en-US" sz="3200" dirty="0" err="1" smtClean="0"/>
              <a:t>antiderivative</a:t>
            </a:r>
            <a:r>
              <a:rPr lang="en-US" sz="3200" dirty="0" smtClean="0"/>
              <a:t> of the formula for differentiating a product of two functions.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32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7886700" cy="548640"/>
          </a:xfrm>
        </p:spPr>
        <p:txBody>
          <a:bodyPr/>
          <a:lstStyle/>
          <a:p>
            <a:r>
              <a:rPr lang="en-US" dirty="0" smtClean="0"/>
              <a:t>The product rule and integration by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619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Since there is not a product rule for integration, we need to develop a general method for evaluating integrals of the form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If we start with the product rule and work backwards (integration), it will help identify a pattern.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/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2" y="1981200"/>
            <a:ext cx="1646237" cy="70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830249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 rule and integration by </a:t>
            </a:r>
            <a:r>
              <a:rPr lang="en-US" dirty="0" smtClean="0"/>
              <a:t>parts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This </a:t>
            </a:r>
            <a:r>
              <a:rPr lang="en-US" sz="2400" dirty="0"/>
              <a:t>pattern </a:t>
            </a:r>
            <a:r>
              <a:rPr lang="en-US" sz="2400" dirty="0" smtClean="0"/>
              <a:t>produces the </a:t>
            </a:r>
            <a:r>
              <a:rPr lang="en-US" sz="2400" dirty="0"/>
              <a:t>formula we use to make difficult integrations easier.  We call the method integration by parts.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5396826" cy="158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" y="242196"/>
            <a:ext cx="8115300" cy="54864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9965" y="1289724"/>
            <a:ext cx="7520940" cy="53767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first step is to pick part of the expression x cos x to be u and another part to be dv (we will talk about strategies on a later slide).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For now, let u = x and let dv = </a:t>
            </a:r>
            <a:r>
              <a:rPr lang="en-US" sz="2000" dirty="0" err="1" smtClean="0"/>
              <a:t>cosx</a:t>
            </a:r>
            <a:r>
              <a:rPr lang="en-US" sz="2000" dirty="0" smtClean="0"/>
              <a:t> dx.  Then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step)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/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step is to apply the integration by parts formula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6705600" cy="10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8077200" cy="9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7349"/>
            <a:ext cx="2209800" cy="64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8610600" cy="14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Guidelines for choosing u and dv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809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goal is to choose u and dv to obtain a new integral that is easier than the original.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more you practice, the easier it is to pick u and dv correctly on your first try.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One suggestion is to </a:t>
            </a:r>
            <a:r>
              <a:rPr lang="en-US" sz="2400" dirty="0" smtClean="0">
                <a:solidFill>
                  <a:srgbClr val="FF0000"/>
                </a:solidFill>
              </a:rPr>
              <a:t>pick a part of the expression to be u that gets “easier/simpler/smaller” when you take its derivative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Another suggestion is to </a:t>
            </a:r>
            <a:r>
              <a:rPr lang="en-US" sz="2400" dirty="0" smtClean="0">
                <a:solidFill>
                  <a:srgbClr val="FF0000"/>
                </a:solidFill>
              </a:rPr>
              <a:t>pick a part of the expression to be dv that you know how to integrate or that is easy to integrate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06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60181"/>
            <a:ext cx="7520940" cy="357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One choice is to let u=1 and dv = </a:t>
            </a:r>
            <a:r>
              <a:rPr lang="en-US" sz="2000" dirty="0" err="1" smtClean="0"/>
              <a:t>lnx</a:t>
            </a:r>
            <a:r>
              <a:rPr lang="en-US" sz="2000" dirty="0" smtClean="0"/>
              <a:t> dx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If we did that, we would have to take the integral of </a:t>
            </a:r>
            <a:r>
              <a:rPr lang="en-US" sz="2000" dirty="0" err="1" smtClean="0"/>
              <a:t>lnx</a:t>
            </a:r>
            <a:r>
              <a:rPr lang="en-US" sz="2000" dirty="0" smtClean="0"/>
              <a:t> dx which we do not know how to do.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STEP 1:  Therefore, we should let u=</a:t>
            </a:r>
            <a:r>
              <a:rPr lang="en-US" sz="2000" dirty="0" err="1" smtClean="0"/>
              <a:t>lnx</a:t>
            </a:r>
            <a:r>
              <a:rPr lang="en-US" sz="2000" dirty="0" smtClean="0"/>
              <a:t> since we know its derivative and let dv = dx.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STEP 2:  	That gives us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STEP 3:  Apply the formula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14" y="68972"/>
            <a:ext cx="4194586" cy="128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004563" cy="7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2209800" cy="64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2647"/>
            <a:ext cx="8859386" cy="112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Liate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857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LIATE </a:t>
            </a:r>
            <a:r>
              <a:rPr lang="en-US" sz="2400" dirty="0" smtClean="0"/>
              <a:t>is an acronym for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ogarithmic,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nverse trigonometric (which we have not done this year),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lgebraic,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rigonometric, 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xponential.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If you have to take the integral of the product of two functions from different categories in the list, you will often be </a:t>
            </a:r>
            <a:r>
              <a:rPr lang="en-US" sz="2400" dirty="0" smtClean="0">
                <a:solidFill>
                  <a:srgbClr val="FF0000"/>
                </a:solidFill>
              </a:rPr>
              <a:t>more successful if you select </a:t>
            </a:r>
            <a:r>
              <a:rPr lang="en-US" sz="2400" dirty="0" smtClean="0">
                <a:solidFill>
                  <a:srgbClr val="00B050"/>
                </a:solidFill>
              </a:rPr>
              <a:t>u</a:t>
            </a:r>
            <a:r>
              <a:rPr lang="en-US" sz="2400" dirty="0" smtClean="0">
                <a:solidFill>
                  <a:srgbClr val="FF0000"/>
                </a:solidFill>
              </a:rPr>
              <a:t> to be the function whose category occurs earlier in the list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This method does not always work, but it works often enough to be a good rule of thumb.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10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215</TotalTime>
  <Words>561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Section 7.2</vt:lpstr>
      <vt:lpstr>All graphics are attributed to:</vt:lpstr>
      <vt:lpstr>inTRODUCTION</vt:lpstr>
      <vt:lpstr>The product rule and integration by parts</vt:lpstr>
      <vt:lpstr>The product rule and integration by parts – con’t</vt:lpstr>
      <vt:lpstr>Example #1</vt:lpstr>
      <vt:lpstr>Some Guidelines for choosing u and dv</vt:lpstr>
      <vt:lpstr>Example #2 </vt:lpstr>
      <vt:lpstr>Liate method</vt:lpstr>
      <vt:lpstr>Liate example</vt:lpstr>
      <vt:lpstr>Repeated integration by parts</vt:lpstr>
      <vt:lpstr>If you must do integration by parts more than twice, you may want to use a table</vt:lpstr>
      <vt:lpstr>See pg 496 for example</vt:lpstr>
      <vt:lpstr>Monet painting at the l’orangerie museum in paris, france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7.2</dc:title>
  <dc:creator>Lewis, Deborah</dc:creator>
  <cp:lastModifiedBy>Lewis, Deborah</cp:lastModifiedBy>
  <cp:revision>9</cp:revision>
  <dcterms:created xsi:type="dcterms:W3CDTF">2014-05-30T18:16:19Z</dcterms:created>
  <dcterms:modified xsi:type="dcterms:W3CDTF">2014-05-30T21:51:37Z</dcterms:modified>
</cp:coreProperties>
</file>